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1" r:id="rId3"/>
    <p:sldId id="270" r:id="rId4"/>
    <p:sldId id="273" r:id="rId5"/>
    <p:sldId id="274" r:id="rId6"/>
    <p:sldId id="276" r:id="rId7"/>
    <p:sldId id="277" r:id="rId8"/>
    <p:sldId id="278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7" r:id="rId24"/>
    <p:sldId id="296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15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780787-9320-4C68-8238-8E1055879E44}" type="datetimeFigureOut">
              <a:rPr lang="es-ES"/>
              <a:pPr>
                <a:defRPr/>
              </a:pPr>
              <a:t>25/02/2016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68776A-335D-4134-9DCB-5BFCFC7C6E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389A65-2FF5-4D4D-B0DC-9AB3C8469EDB}" type="datetimeFigureOut">
              <a:rPr lang="es-ES"/>
              <a:pPr>
                <a:defRPr/>
              </a:pPr>
              <a:t>25/02/2016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2D89E9-342D-458C-9961-B7EE47756C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468313" y="260350"/>
            <a:ext cx="172243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sz="1800" noProof="1" smtClean="0">
                <a:solidFill>
                  <a:schemeClr val="bg1"/>
                </a:solidFill>
              </a:rPr>
              <a:t>Hola hola hola </a:t>
            </a:r>
          </a:p>
          <a:p>
            <a:pPr eaLnBrk="1" hangingPunct="1">
              <a:defRPr/>
            </a:pPr>
            <a:r>
              <a:rPr sz="1800" noProof="1" smtClean="0">
                <a:solidFill>
                  <a:schemeClr val="bg1"/>
                </a:solidFill>
              </a:rPr>
              <a:t>Hola hola hola</a:t>
            </a:r>
          </a:p>
        </p:txBody>
      </p:sp>
      <p:pic>
        <p:nvPicPr>
          <p:cNvPr id="3" name="Imagen 6" descr="Fons_Ptt_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6 CuadroTexto"/>
          <p:cNvSpPr txBox="1">
            <a:spLocks noChangeArrowheads="1"/>
          </p:cNvSpPr>
          <p:nvPr userDrawn="1"/>
        </p:nvSpPr>
        <p:spPr bwMode="auto">
          <a:xfrm>
            <a:off x="395288" y="0"/>
            <a:ext cx="2592387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sz="1800" noProof="1" smtClean="0">
                <a:solidFill>
                  <a:schemeClr val="bg1"/>
                </a:solidFill>
              </a:rPr>
              <a:t>Hola hola hola hola hola hola hola hola hola</a:t>
            </a:r>
          </a:p>
        </p:txBody>
      </p:sp>
      <p:pic>
        <p:nvPicPr>
          <p:cNvPr id="5" name="Imagen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1320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10" descr="logo-positiu_basa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308725"/>
            <a:ext cx="119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 userDrawn="1"/>
        </p:nvCxnSpPr>
        <p:spPr>
          <a:xfrm>
            <a:off x="973138" y="6237288"/>
            <a:ext cx="7702550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 descr="Presentación_fondo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7" descr="logo-negatiu_basa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308725"/>
            <a:ext cx="119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7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13319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 descr="Fons_Pt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260350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8" descr="logo-positiu_basa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308725"/>
            <a:ext cx="119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6 Conector recto"/>
          <p:cNvCxnSpPr/>
          <p:nvPr userDrawn="1"/>
        </p:nvCxnSpPr>
        <p:spPr>
          <a:xfrm>
            <a:off x="973138" y="6237288"/>
            <a:ext cx="7702550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4 Marcador de número de diapositiva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0878-48B3-44A5-9B7F-D61B5DFADB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6 Conector recto"/>
          <p:cNvCxnSpPr/>
          <p:nvPr userDrawn="1"/>
        </p:nvCxnSpPr>
        <p:spPr>
          <a:xfrm>
            <a:off x="973138" y="6237288"/>
            <a:ext cx="7702550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 userDrawn="1"/>
        </p:nvCxnSpPr>
        <p:spPr>
          <a:xfrm>
            <a:off x="973138" y="1773238"/>
            <a:ext cx="7702550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4D58-A46F-4250-9127-1A69205881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 userDrawn="1"/>
        </p:nvSpPr>
        <p:spPr bwMode="auto">
          <a:xfrm>
            <a:off x="3132138" y="2420938"/>
            <a:ext cx="287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ca-ES" sz="1800" smtClean="0"/>
          </a:p>
          <a:p>
            <a:pPr eaLnBrk="1" hangingPunct="1">
              <a:defRPr/>
            </a:pPr>
            <a:endParaRPr lang="es-ES" sz="1800" smtClean="0"/>
          </a:p>
        </p:txBody>
      </p:sp>
      <p:pic>
        <p:nvPicPr>
          <p:cNvPr id="3" name="Imagen 6" descr="Presentación_fondo_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0"/>
            <a:ext cx="907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8" descr="logo-positiu_basa-gra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338" y="2968625"/>
            <a:ext cx="29813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 descr="Fons_Ptt_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 CuadroTexto"/>
          <p:cNvSpPr txBox="1">
            <a:spLocks noChangeArrowheads="1"/>
          </p:cNvSpPr>
          <p:nvPr userDrawn="1"/>
        </p:nvSpPr>
        <p:spPr bwMode="auto">
          <a:xfrm>
            <a:off x="479425" y="6048375"/>
            <a:ext cx="2540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sz="1700" b="1" noProof="1" smtClean="0">
                <a:solidFill>
                  <a:schemeClr val="bg1"/>
                </a:solidFill>
              </a:rPr>
              <a:t>bcn.cat/barcelonactiva</a:t>
            </a:r>
          </a:p>
        </p:txBody>
      </p:sp>
      <p:pic>
        <p:nvPicPr>
          <p:cNvPr id="4" name="Imagen 8" descr="logo-negatiu_basa-gra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338" y="2968625"/>
            <a:ext cx="29813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número de diapositiva"/>
          <p:cNvSpPr>
            <a:spLocks noGrp="1" noChangeAspect="1"/>
          </p:cNvSpPr>
          <p:nvPr>
            <p:ph type="sldNum" sz="quarter" idx="4"/>
          </p:nvPr>
        </p:nvSpPr>
        <p:spPr>
          <a:xfrm>
            <a:off x="6659563" y="63706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B9EC4F-5878-4D69-8E38-B1904062D5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pic>
        <p:nvPicPr>
          <p:cNvPr id="1028" name="Imagen 7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50" y="260350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n 6" descr="logo-positiu_basa-01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6308725"/>
            <a:ext cx="119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</p:sldLayoutIdLst>
  <p:hf hd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lang="ca-ES" sz="2000" b="1" kern="1200" dirty="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cat.cat/salut/acsa/html/ca/dir2967/doc35484.html" TargetMode="External"/><Relationship Id="rId2" Type="http://schemas.openxmlformats.org/officeDocument/2006/relationships/hyperlink" Target="http://www.ajsosteniblebcn.cat/ca/guies-d-educaci%C3%B3-ambiental_676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cpae.org/" TargetMode="External"/><Relationship Id="rId5" Type="http://schemas.openxmlformats.org/officeDocument/2006/relationships/hyperlink" Target="http://www.csostenible.net/index.php/es" TargetMode="External"/><Relationship Id="rId4" Type="http://schemas.openxmlformats.org/officeDocument/2006/relationships/hyperlink" Target="http://issuu.com/oma_uab/docs/guia_alimentsuab_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 txBox="1">
            <a:spLocks/>
          </p:cNvSpPr>
          <p:nvPr/>
        </p:nvSpPr>
        <p:spPr bwMode="auto">
          <a:xfrm>
            <a:off x="858838" y="1196975"/>
            <a:ext cx="8102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a-ES" sz="6000" b="1" noProof="1" smtClean="0">
                <a:solidFill>
                  <a:srgbClr val="CC0000"/>
                </a:solidFill>
              </a:rPr>
              <a:t>Taller </a:t>
            </a:r>
          </a:p>
          <a:p>
            <a:pPr eaLnBrk="0" hangingPunct="0"/>
            <a:r>
              <a:rPr lang="ca-ES" sz="6000" b="1" noProof="1" smtClean="0">
                <a:solidFill>
                  <a:srgbClr val="CC0000"/>
                </a:solidFill>
              </a:rPr>
              <a:t>Green BIZ Barcelona </a:t>
            </a:r>
            <a:endParaRPr lang="es-ES" sz="6000" b="1" dirty="0">
              <a:solidFill>
                <a:srgbClr val="CC0000"/>
              </a:solidFill>
            </a:endParaRPr>
          </a:p>
        </p:txBody>
      </p:sp>
      <p:sp>
        <p:nvSpPr>
          <p:cNvPr id="8195" name="4 CuadroTexto"/>
          <p:cNvSpPr txBox="1">
            <a:spLocks noChangeArrowheads="1"/>
          </p:cNvSpPr>
          <p:nvPr/>
        </p:nvSpPr>
        <p:spPr bwMode="auto">
          <a:xfrm>
            <a:off x="868363" y="5399088"/>
            <a:ext cx="104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b="1" dirty="0"/>
              <a:t>Febrer </a:t>
            </a:r>
            <a:r>
              <a:rPr lang="ca-ES" sz="1200" b="1" dirty="0" smtClean="0"/>
              <a:t>2016</a:t>
            </a:r>
            <a:endParaRPr lang="es-ES" sz="1200" b="1" dirty="0"/>
          </a:p>
        </p:txBody>
      </p:sp>
      <p:sp>
        <p:nvSpPr>
          <p:cNvPr id="8196" name="7 CuadroTexto"/>
          <p:cNvSpPr txBox="1">
            <a:spLocks noChangeArrowheads="1"/>
          </p:cNvSpPr>
          <p:nvPr/>
        </p:nvSpPr>
        <p:spPr bwMode="auto">
          <a:xfrm>
            <a:off x="755650" y="3578225"/>
            <a:ext cx="56165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900" b="1" dirty="0"/>
              <a:t> </a:t>
            </a:r>
            <a:r>
              <a:rPr lang="ca-ES" sz="2300" b="1" dirty="0"/>
              <a:t>Obert al Futur </a:t>
            </a:r>
            <a:r>
              <a:rPr lang="ca-ES" sz="2300" b="1" dirty="0" smtClean="0"/>
              <a:t>2016</a:t>
            </a:r>
            <a:r>
              <a:rPr lang="ca-ES" sz="1900" b="1" dirty="0" smtClean="0"/>
              <a:t>, </a:t>
            </a:r>
            <a:r>
              <a:rPr lang="ca-ES" sz="1900" b="1" dirty="0"/>
              <a:t>formació de suport al </a:t>
            </a:r>
          </a:p>
          <a:p>
            <a:r>
              <a:rPr lang="ca-ES" sz="1900" b="1" dirty="0"/>
              <a:t> comerç de proximitat, </a:t>
            </a:r>
            <a:r>
              <a:rPr lang="ca-ES" sz="1900" b="1" dirty="0" smtClean="0"/>
              <a:t>4a </a:t>
            </a:r>
            <a:r>
              <a:rPr lang="ca-ES" sz="1900" b="1" dirty="0"/>
              <a:t>edició</a:t>
            </a:r>
            <a:endParaRPr lang="ca-ES" sz="1900" b="1" noProof="1"/>
          </a:p>
        </p:txBody>
      </p:sp>
      <p:sp>
        <p:nvSpPr>
          <p:cNvPr id="8197" name="QuadreDeText 10"/>
          <p:cNvSpPr txBox="1">
            <a:spLocks noChangeArrowheads="1"/>
          </p:cNvSpPr>
          <p:nvPr/>
        </p:nvSpPr>
        <p:spPr bwMode="auto">
          <a:xfrm>
            <a:off x="860425" y="4605338"/>
            <a:ext cx="47910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ca-ES" sz="1400" b="1">
                <a:solidFill>
                  <a:srgbClr val="CC0000"/>
                </a:solidFill>
              </a:rPr>
              <a:t>Direcció Operativa de Promoció del Territori i Comerç </a:t>
            </a:r>
          </a:p>
          <a:p>
            <a:pPr>
              <a:lnSpc>
                <a:spcPts val="2300"/>
              </a:lnSpc>
            </a:pPr>
            <a:r>
              <a:rPr lang="ca-ES" sz="1400" b="1">
                <a:solidFill>
                  <a:srgbClr val="CC0000"/>
                </a:solidFill>
              </a:rPr>
              <a:t>Direcció Executiva de Promoció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10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Com es treballa un “</a:t>
            </a:r>
            <a:r>
              <a:rPr lang="ca-ES" sz="3000" b="1" kern="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Ecomapa</a:t>
            </a: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”?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916832"/>
            <a:ext cx="90011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20"/>
          <p:cNvSpPr>
            <a:spLocks/>
          </p:cNvSpPr>
          <p:nvPr/>
        </p:nvSpPr>
        <p:spPr bwMode="auto">
          <a:xfrm>
            <a:off x="8244408" y="3933056"/>
            <a:ext cx="474663" cy="395288"/>
          </a:xfrm>
          <a:custGeom>
            <a:avLst/>
            <a:gdLst>
              <a:gd name="T0" fmla="*/ 116 w 299"/>
              <a:gd name="T1" fmla="*/ 15 h 249"/>
              <a:gd name="T2" fmla="*/ 96 w 299"/>
              <a:gd name="T3" fmla="*/ 2 h 249"/>
              <a:gd name="T4" fmla="*/ 75 w 299"/>
              <a:gd name="T5" fmla="*/ 43 h 249"/>
              <a:gd name="T6" fmla="*/ 48 w 299"/>
              <a:gd name="T7" fmla="*/ 125 h 249"/>
              <a:gd name="T8" fmla="*/ 116 w 299"/>
              <a:gd name="T9" fmla="*/ 249 h 249"/>
              <a:gd name="T10" fmla="*/ 206 w 299"/>
              <a:gd name="T11" fmla="*/ 235 h 249"/>
              <a:gd name="T12" fmla="*/ 247 w 299"/>
              <a:gd name="T13" fmla="*/ 207 h 249"/>
              <a:gd name="T14" fmla="*/ 267 w 299"/>
              <a:gd name="T15" fmla="*/ 194 h 249"/>
              <a:gd name="T16" fmla="*/ 288 w 299"/>
              <a:gd name="T17" fmla="*/ 153 h 249"/>
              <a:gd name="T18" fmla="*/ 116 w 299"/>
              <a:gd name="T19" fmla="*/ 22 h 249"/>
              <a:gd name="T20" fmla="*/ 0 w 299"/>
              <a:gd name="T21" fmla="*/ 22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9"/>
              <a:gd name="T34" fmla="*/ 0 h 249"/>
              <a:gd name="T35" fmla="*/ 299 w 29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9" h="249">
                <a:moveTo>
                  <a:pt x="116" y="15"/>
                </a:moveTo>
                <a:cubicBezTo>
                  <a:pt x="109" y="11"/>
                  <a:pt x="104" y="0"/>
                  <a:pt x="96" y="2"/>
                </a:cubicBezTo>
                <a:cubicBezTo>
                  <a:pt x="84" y="4"/>
                  <a:pt x="79" y="36"/>
                  <a:pt x="75" y="43"/>
                </a:cubicBezTo>
                <a:cubicBezTo>
                  <a:pt x="60" y="75"/>
                  <a:pt x="54" y="87"/>
                  <a:pt x="48" y="125"/>
                </a:cubicBezTo>
                <a:cubicBezTo>
                  <a:pt x="57" y="228"/>
                  <a:pt x="37" y="216"/>
                  <a:pt x="116" y="249"/>
                </a:cubicBezTo>
                <a:cubicBezTo>
                  <a:pt x="125" y="248"/>
                  <a:pt x="185" y="247"/>
                  <a:pt x="206" y="235"/>
                </a:cubicBezTo>
                <a:cubicBezTo>
                  <a:pt x="220" y="227"/>
                  <a:pt x="233" y="216"/>
                  <a:pt x="247" y="207"/>
                </a:cubicBezTo>
                <a:cubicBezTo>
                  <a:pt x="254" y="203"/>
                  <a:pt x="267" y="194"/>
                  <a:pt x="267" y="194"/>
                </a:cubicBezTo>
                <a:cubicBezTo>
                  <a:pt x="272" y="179"/>
                  <a:pt x="286" y="168"/>
                  <a:pt x="288" y="153"/>
                </a:cubicBezTo>
                <a:cubicBezTo>
                  <a:pt x="299" y="75"/>
                  <a:pt x="175" y="25"/>
                  <a:pt x="116" y="22"/>
                </a:cubicBezTo>
                <a:cubicBezTo>
                  <a:pt x="77" y="20"/>
                  <a:pt x="39" y="22"/>
                  <a:pt x="0" y="22"/>
                </a:cubicBezTo>
              </a:path>
            </a:pathLst>
          </a:cu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a-ES" dirty="0">
              <a:solidFill>
                <a:srgbClr val="C00000"/>
              </a:solidFill>
            </a:endParaRPr>
          </a:p>
        </p:txBody>
      </p:sp>
      <p:pic>
        <p:nvPicPr>
          <p:cNvPr id="20" name="Picture 21" descr="ANd9GcTv1VorLlk2Lxw-CFwGjMCM_VSCXZgQNctClTepP0qFf3Nvnpk0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81406">
            <a:off x="1697690" y="2030104"/>
            <a:ext cx="838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563888" y="2420888"/>
            <a:ext cx="4680520" cy="1296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a-ES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195736" y="1988840"/>
            <a:ext cx="3962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1400" b="1" dirty="0">
                <a:latin typeface="Arial" pitchFamily="34" charset="0"/>
                <a:cs typeface="Arial" pitchFamily="34" charset="0"/>
              </a:rPr>
              <a:t>Verificar si hi ha pèrdues a l’aixeta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251520" y="4653136"/>
            <a:ext cx="8352928" cy="1265495"/>
            <a:chOff x="251520" y="4653136"/>
            <a:chExt cx="8352928" cy="1265495"/>
          </a:xfrm>
        </p:grpSpPr>
        <p:pic>
          <p:nvPicPr>
            <p:cNvPr id="15" name="Picture 7" descr="Symbol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5085184"/>
              <a:ext cx="1147177" cy="83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4427984" y="5013176"/>
              <a:ext cx="412643" cy="215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251520" y="4653136"/>
              <a:ext cx="4439816" cy="522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ca-ES" sz="1400" b="1" dirty="0">
                  <a:latin typeface="Arial" pitchFamily="34" charset="0"/>
                  <a:cs typeface="Arial" pitchFamily="34" charset="0"/>
                </a:rPr>
                <a:t>Tenir-ho sota control, fer seguiment, investigar més sobre el tema…</a:t>
              </a: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3275856" y="5661248"/>
              <a:ext cx="948654" cy="2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1259632" y="5517232"/>
              <a:ext cx="19540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ca-ES" sz="1400" b="1" dirty="0">
                  <a:latin typeface="Arial" pitchFamily="34" charset="0"/>
                  <a:cs typeface="Arial" pitchFamily="34" charset="0"/>
                </a:rPr>
                <a:t>Fer alguna actuació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5580112" y="4941168"/>
              <a:ext cx="30243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ca-ES" sz="1400" b="1" dirty="0">
                  <a:latin typeface="Arial" pitchFamily="34" charset="0"/>
                  <a:cs typeface="Arial" pitchFamily="34" charset="0"/>
                </a:rPr>
                <a:t>Atenció! Problema amb prioritat</a:t>
              </a: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H="1">
              <a:off x="5580112" y="5301208"/>
              <a:ext cx="720380" cy="359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11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Com funciona l’eina de gestió...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lub EMAS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280920" cy="4277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12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pic>
        <p:nvPicPr>
          <p:cNvPr id="7" name="Picture 8" descr="C:\Users\Club EMAS\Desktop\Sin títu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8333484" cy="1807844"/>
          </a:xfrm>
          <a:prstGeom prst="rect">
            <a:avLst/>
          </a:prstGeom>
          <a:noFill/>
        </p:spPr>
      </p:pic>
      <p:sp>
        <p:nvSpPr>
          <p:cNvPr id="8" name="7 Llamada rectangular"/>
          <p:cNvSpPr/>
          <p:nvPr/>
        </p:nvSpPr>
        <p:spPr>
          <a:xfrm>
            <a:off x="3995936" y="1916832"/>
            <a:ext cx="4176464" cy="720080"/>
          </a:xfrm>
          <a:prstGeom prst="wedgeRectCallout">
            <a:avLst>
              <a:gd name="adj1" fmla="val -67294"/>
              <a:gd name="adj2" fmla="val 873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Apunta aquí el nom </a:t>
            </a:r>
            <a:r>
              <a:rPr lang="ca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teu comerç i, si el tens, el teu logotip</a:t>
            </a:r>
            <a:endParaRPr lang="ca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Llamada rectangular"/>
          <p:cNvSpPr/>
          <p:nvPr/>
        </p:nvSpPr>
        <p:spPr>
          <a:xfrm>
            <a:off x="251520" y="5013176"/>
            <a:ext cx="4929187" cy="1071562"/>
          </a:xfrm>
          <a:prstGeom prst="wedgeRectCallout">
            <a:avLst>
              <a:gd name="adj1" fmla="val 97432"/>
              <a:gd name="adj2" fmla="val -23757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aquí la data, l’any següent desaràs l’arxiu amb una nova data i afegiràs les actuacions que hagis fet al llarg de l’any 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899592" y="1196752"/>
            <a:ext cx="77771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Com funciona l’eina de gestió...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13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pic>
        <p:nvPicPr>
          <p:cNvPr id="10" name="Picture 8" descr="C:\Users\Club EMAS\Desktop\Sin títul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44824"/>
            <a:ext cx="5554789" cy="4237484"/>
          </a:xfrm>
          <a:prstGeom prst="rect">
            <a:avLst/>
          </a:prstGeom>
          <a:noFill/>
        </p:spPr>
      </p:pic>
      <p:sp>
        <p:nvSpPr>
          <p:cNvPr id="11" name="10 Llamada rectangular"/>
          <p:cNvSpPr/>
          <p:nvPr/>
        </p:nvSpPr>
        <p:spPr>
          <a:xfrm>
            <a:off x="251520" y="4509120"/>
            <a:ext cx="2786063" cy="1296145"/>
          </a:xfrm>
          <a:prstGeom prst="wedgeRectCallout">
            <a:avLst>
              <a:gd name="adj1" fmla="val 109393"/>
              <a:gd name="adj2" fmla="val -453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Dins </a:t>
            </a:r>
            <a:r>
              <a:rPr lang="ca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d’una </a:t>
            </a: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mateixa secció troben els diversos criteris i bones pràctiques ambientals en diferents apartats  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323528" y="2132856"/>
            <a:ext cx="2786063" cy="1224136"/>
          </a:xfrm>
          <a:prstGeom prst="wedgeRectCallout">
            <a:avLst>
              <a:gd name="adj1" fmla="val 64227"/>
              <a:gd name="adj2" fmla="val 267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ca-E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a-E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heck-list</a:t>
            </a:r>
            <a:r>
              <a:rPr lang="ca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està dividida en seccions que corresponen en la majoria dels casos </a:t>
            </a:r>
            <a:r>
              <a:rPr lang="ca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aspectes </a:t>
            </a: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ambientals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899592" y="1196752"/>
            <a:ext cx="77771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Com funciona l’eina de gestió...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14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Les seccions de l’eina...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043608" y="1988840"/>
            <a:ext cx="6048672" cy="38884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Consum d’energia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Consum d’aigua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Gestió de residus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Aigües residuals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Compra verda i bones pràctiques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Emissions atmosfèriques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Soroll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Vibracions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Qualitat aire interior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Transport i mobilitat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Biodiversitat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Formació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Compromís amb el territori i la societat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Altres criteris a considerar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ub EMAS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352928" cy="2808312"/>
          </a:xfrm>
          <a:prstGeom prst="rect">
            <a:avLst/>
          </a:prstGeom>
          <a:noFill/>
        </p:spPr>
      </p:pic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15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Anem pensant què volem fer...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Llamada rectangular"/>
          <p:cNvSpPr/>
          <p:nvPr/>
        </p:nvSpPr>
        <p:spPr>
          <a:xfrm>
            <a:off x="683568" y="4365104"/>
            <a:ext cx="3423295" cy="1800200"/>
          </a:xfrm>
          <a:prstGeom prst="wedgeRectCallout">
            <a:avLst>
              <a:gd name="adj1" fmla="val -585"/>
              <a:gd name="adj2" fmla="val -10620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aquesta columna trobem els criteris i bones pràctiques ambientals que podem aplicar a la nostra activitat. Si algú no us aplica per tipologia d’activitat, l’esborrem o el substituïm per un de més adient</a:t>
            </a:r>
          </a:p>
        </p:txBody>
      </p:sp>
      <p:sp>
        <p:nvSpPr>
          <p:cNvPr id="10" name="9 Llamada rectangular"/>
          <p:cNvSpPr/>
          <p:nvPr/>
        </p:nvSpPr>
        <p:spPr>
          <a:xfrm>
            <a:off x="4644008" y="4365104"/>
            <a:ext cx="3959299" cy="1800200"/>
          </a:xfrm>
          <a:prstGeom prst="wedgeRectCallout">
            <a:avLst>
              <a:gd name="adj1" fmla="val 509"/>
              <a:gd name="adj2" fmla="val -1326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Marca amb un color el grau de prioritat que li vols donar a cada criteri/bona pràctica.</a:t>
            </a:r>
          </a:p>
          <a:p>
            <a:pPr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Vermell: PRIORITARI</a:t>
            </a:r>
          </a:p>
          <a:p>
            <a:pPr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Groc: Pot esperar/per ara no és rellevant</a:t>
            </a:r>
          </a:p>
          <a:p>
            <a:pPr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Verd: </a:t>
            </a:r>
            <a:r>
              <a:rPr lang="ca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 </a:t>
            </a: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 faig (</a:t>
            </a:r>
            <a:r>
              <a:rPr lang="ca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escriu </a:t>
            </a: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“FET”)</a:t>
            </a:r>
          </a:p>
          <a:p>
            <a:pPr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NA: No aplica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Club EMAS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352928" cy="2808312"/>
          </a:xfrm>
          <a:prstGeom prst="rect">
            <a:avLst/>
          </a:prstGeom>
          <a:noFill/>
        </p:spPr>
      </p:pic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16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El Pla d’acció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Llamada rectangular"/>
          <p:cNvSpPr/>
          <p:nvPr/>
        </p:nvSpPr>
        <p:spPr>
          <a:xfrm>
            <a:off x="467544" y="4149080"/>
            <a:ext cx="3571875" cy="2016224"/>
          </a:xfrm>
          <a:prstGeom prst="wedgeRectCallout">
            <a:avLst>
              <a:gd name="adj1" fmla="val 80148"/>
              <a:gd name="adj2" fmla="val -885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Defineix un termini i un responsable. </a:t>
            </a:r>
          </a:p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no planifiquem acabem per no duu a terme les actuacions perquè el dia a dia ens absorbeix.</a:t>
            </a:r>
          </a:p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Fixa’t terminis realistes, el que creguis que puguis assumir però fes-ho amb determinació!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5000625" y="4500563"/>
            <a:ext cx="3857625" cy="1304701"/>
          </a:xfrm>
          <a:prstGeom prst="wedgeRectCallout">
            <a:avLst>
              <a:gd name="adj1" fmla="val 31548"/>
              <a:gd name="adj2" fmla="val -1344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aquesta columna trobes els objectius i línees del Compromís Ciutadà per a la Sostenibilitat (</a:t>
            </a:r>
            <a:r>
              <a:rPr lang="ca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Barcelona 2012-2022</a:t>
            </a: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Club EMAS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352928" cy="2808312"/>
          </a:xfrm>
          <a:prstGeom prst="rect">
            <a:avLst/>
          </a:prstGeom>
          <a:noFill/>
        </p:spPr>
      </p:pic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17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El seguiment del que fem...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Llamada rectangular"/>
          <p:cNvSpPr/>
          <p:nvPr/>
        </p:nvSpPr>
        <p:spPr>
          <a:xfrm>
            <a:off x="5004048" y="5301208"/>
            <a:ext cx="3714750" cy="660051"/>
          </a:xfrm>
          <a:prstGeom prst="wedgeRectCallout">
            <a:avLst>
              <a:gd name="adj1" fmla="val -61387"/>
              <a:gd name="adj2" fmla="val -41845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FET!</a:t>
            </a:r>
          </a:p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marca la columna en verd  </a:t>
            </a:r>
          </a:p>
        </p:txBody>
      </p:sp>
      <p:sp>
        <p:nvSpPr>
          <p:cNvPr id="14" name="13 Llamada rectangular"/>
          <p:cNvSpPr/>
          <p:nvPr/>
        </p:nvSpPr>
        <p:spPr>
          <a:xfrm>
            <a:off x="467544" y="4365104"/>
            <a:ext cx="3714750" cy="1643062"/>
          </a:xfrm>
          <a:prstGeom prst="wedgeRectCallout">
            <a:avLst>
              <a:gd name="adj1" fmla="val 109691"/>
              <a:gd name="adj2" fmla="val -760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Fes un seguiment periòdic, </a:t>
            </a:r>
          </a:p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anota l’evolució </a:t>
            </a:r>
            <a:r>
              <a:rPr lang="ca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un</a:t>
            </a:r>
            <a:endParaRPr lang="ca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cop ho hagis aconseguit....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18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Visualitzem com ho estem fent?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:\Users\Club EMAS\Desktop\Sin títu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333484" cy="1807844"/>
          </a:xfrm>
          <a:prstGeom prst="rect">
            <a:avLst/>
          </a:prstGeom>
          <a:noFill/>
        </p:spPr>
      </p:pic>
      <p:sp>
        <p:nvSpPr>
          <p:cNvPr id="11" name="10 Llamada rectangular"/>
          <p:cNvSpPr/>
          <p:nvPr/>
        </p:nvSpPr>
        <p:spPr>
          <a:xfrm>
            <a:off x="5292080" y="4509120"/>
            <a:ext cx="2643188" cy="1440159"/>
          </a:xfrm>
          <a:prstGeom prst="wedgeRectCallout">
            <a:avLst>
              <a:gd name="adj1" fmla="val -73549"/>
              <a:gd name="adj2" fmla="val -1077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ca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aquests gràfics </a:t>
            </a:r>
            <a:r>
              <a:rPr lang="ca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podràs veure quines són les àrees en les que has adoptat més criteris i bones pràctiques ambientals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19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836712"/>
            <a:ext cx="77771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28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 més, tenim una secció si volem renovar o fer obres al nostre comerç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4" descr="C:\Users\Club EMAS\Desktop\Sin títul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486750" cy="3119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CuadroTexto"/>
          <p:cNvSpPr txBox="1">
            <a:spLocks noChangeArrowheads="1"/>
          </p:cNvSpPr>
          <p:nvPr/>
        </p:nvSpPr>
        <p:spPr bwMode="auto">
          <a:xfrm>
            <a:off x="854075" y="2038350"/>
            <a:ext cx="67833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400"/>
              </a:lnSpc>
            </a:pPr>
            <a:endParaRPr lang="ca-ES" b="1" dirty="0">
              <a:solidFill>
                <a:srgbClr val="CC0000"/>
              </a:solidFill>
            </a:endParaRPr>
          </a:p>
          <a:p>
            <a:pPr>
              <a:lnSpc>
                <a:spcPts val="3300"/>
              </a:lnSpc>
            </a:pPr>
            <a:r>
              <a:rPr lang="ca-ES" sz="3300" b="1" dirty="0" smtClean="0"/>
              <a:t>Com estalviar recursos, ser més eficients i ser més “verds”</a:t>
            </a:r>
            <a:r>
              <a:rPr lang="es-ES_tradnl" sz="3300" b="1" dirty="0" smtClean="0"/>
              <a:t>. </a:t>
            </a:r>
            <a:endParaRPr lang="ca-ES" sz="3300" b="1" dirty="0"/>
          </a:p>
        </p:txBody>
      </p:sp>
      <p:sp>
        <p:nvSpPr>
          <p:cNvPr id="9219" name="QuadreDeText 8"/>
          <p:cNvSpPr txBox="1">
            <a:spLocks noChangeArrowheads="1"/>
          </p:cNvSpPr>
          <p:nvPr/>
        </p:nvSpPr>
        <p:spPr bwMode="auto">
          <a:xfrm>
            <a:off x="822325" y="944563"/>
            <a:ext cx="77152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8000" b="1">
                <a:solidFill>
                  <a:srgbClr val="CC0000"/>
                </a:solidFill>
              </a:rPr>
              <a:t>01</a:t>
            </a:r>
          </a:p>
        </p:txBody>
      </p:sp>
      <p:sp>
        <p:nvSpPr>
          <p:cNvPr id="9220" name="4 Rectángulo"/>
          <p:cNvSpPr>
            <a:spLocks noChangeArrowheads="1"/>
          </p:cNvSpPr>
          <p:nvPr/>
        </p:nvSpPr>
        <p:spPr bwMode="auto">
          <a:xfrm>
            <a:off x="865188" y="3629025"/>
            <a:ext cx="4572000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ca-ES" sz="2200" b="1" dirty="0" smtClean="0"/>
              <a:t>I, explica-ho també al teu client</a:t>
            </a:r>
            <a:endParaRPr lang="ca-ES" sz="2200" b="1" dirty="0"/>
          </a:p>
        </p:txBody>
      </p:sp>
      <p:sp>
        <p:nvSpPr>
          <p:cNvPr id="9221" name="2 Marcador de número de diapositiva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CFB237F-AF8F-448D-A284-E6B52FA1622E}" type="slidenum">
              <a:rPr lang="es-ES" sz="800">
                <a:solidFill>
                  <a:srgbClr val="CC0000"/>
                </a:solidFill>
              </a:rPr>
              <a:pPr algn="r"/>
              <a:t>2</a:t>
            </a:fld>
            <a:endParaRPr lang="es-ES" sz="800">
              <a:solidFill>
                <a:srgbClr val="CC0000"/>
              </a:solidFill>
            </a:endParaRPr>
          </a:p>
        </p:txBody>
      </p:sp>
      <p:sp>
        <p:nvSpPr>
          <p:cNvPr id="9222" name="6 CuadroTexto"/>
          <p:cNvSpPr txBox="1">
            <a:spLocks noChangeArrowheads="1"/>
          </p:cNvSpPr>
          <p:nvPr/>
        </p:nvSpPr>
        <p:spPr bwMode="auto">
          <a:xfrm>
            <a:off x="871538" y="357188"/>
            <a:ext cx="34606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Taller Green BIZ Barcelona</a:t>
            </a:r>
            <a:endParaRPr lang="es-ES_tradnl" sz="1200" dirty="0"/>
          </a:p>
        </p:txBody>
      </p:sp>
      <p:sp>
        <p:nvSpPr>
          <p:cNvPr id="9223" name="7 CuadroTexto"/>
          <p:cNvSpPr txBox="1">
            <a:spLocks noChangeArrowheads="1"/>
          </p:cNvSpPr>
          <p:nvPr/>
        </p:nvSpPr>
        <p:spPr bwMode="auto">
          <a:xfrm>
            <a:off x="3059113" y="6308725"/>
            <a:ext cx="2233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/>
              <a:t>bcn.cat/obertalfutur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20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Eina per calcular els nostres consums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Club EMAS\Desktop\Sin títul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4031402" cy="2710433"/>
          </a:xfrm>
          <a:prstGeom prst="rect">
            <a:avLst/>
          </a:prstGeom>
          <a:noFill/>
        </p:spPr>
      </p:pic>
      <p:pic>
        <p:nvPicPr>
          <p:cNvPr id="9" name="Picture 3" descr="C:\Users\Club EMAS\Desktop\Sin título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4054004" cy="2886646"/>
          </a:xfrm>
          <a:prstGeom prst="rect">
            <a:avLst/>
          </a:prstGeom>
          <a:noFill/>
        </p:spPr>
      </p:pic>
      <p:pic>
        <p:nvPicPr>
          <p:cNvPr id="10" name="Picture 4" descr="C:\Users\Club EMAS\Desktop\Sin título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44824"/>
            <a:ext cx="4054004" cy="2886646"/>
          </a:xfrm>
          <a:prstGeom prst="rect">
            <a:avLst/>
          </a:prstGeom>
          <a:noFill/>
        </p:spPr>
      </p:pic>
      <p:pic>
        <p:nvPicPr>
          <p:cNvPr id="11" name="Picture 5" descr="C:\Users\Club EMAS\Desktop\Sin título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068960"/>
            <a:ext cx="3395052" cy="306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21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Practiquem amb el teu comerç?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ublic\Documents\Documents\PROJECTES\GREEN BIZ BARCELONA\Logotips Green BIZ\LOG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708920"/>
            <a:ext cx="2952328" cy="2952328"/>
          </a:xfrm>
          <a:prstGeom prst="rect">
            <a:avLst/>
          </a:prstGeom>
          <a:noFill/>
        </p:spPr>
      </p:pic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3419872" y="2708920"/>
            <a:ext cx="1729234" cy="64807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a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Aigua</a:t>
            </a:r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3419872" y="4437112"/>
            <a:ext cx="1729234" cy="64807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a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Energia</a:t>
            </a: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419872" y="3573016"/>
            <a:ext cx="1729234" cy="64807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_tradn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</a:t>
            </a:r>
            <a:endParaRPr lang="ca-E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3419872" y="5301209"/>
            <a:ext cx="1729234" cy="64807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_tradn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Benzina</a:t>
            </a:r>
            <a:endParaRPr lang="ca-E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Multidocumento"/>
          <p:cNvSpPr/>
          <p:nvPr/>
        </p:nvSpPr>
        <p:spPr>
          <a:xfrm>
            <a:off x="1115616" y="3429000"/>
            <a:ext cx="1944216" cy="1440160"/>
          </a:xfrm>
          <a:prstGeom prst="flowChartMultidocumen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FACTURES</a:t>
            </a:r>
            <a:endParaRPr lang="ca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QuadreDeText 12"/>
          <p:cNvSpPr txBox="1">
            <a:spLocks noChangeArrowheads="1"/>
          </p:cNvSpPr>
          <p:nvPr/>
        </p:nvSpPr>
        <p:spPr bwMode="auto">
          <a:xfrm>
            <a:off x="971600" y="1844824"/>
            <a:ext cx="78049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/>
              <a:t>Porta les factures dels teus consums i farem el Green BIZ de la  teva activitat...</a:t>
            </a:r>
            <a:r>
              <a:rPr lang="es-ES_tradnl" sz="2000" b="1" dirty="0" smtClean="0"/>
              <a:t> </a:t>
            </a:r>
            <a:endParaRPr lang="ca-ES" sz="2000" b="1" dirty="0" smtClean="0"/>
          </a:p>
          <a:p>
            <a:pPr>
              <a:lnSpc>
                <a:spcPts val="2400"/>
              </a:lnSpc>
            </a:pPr>
            <a:endParaRPr lang="ca-ES" sz="2000" b="1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22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Altres materials de suport...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1600" y="1916832"/>
            <a:ext cx="76328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 smtClean="0"/>
              <a:t>Guies d’educació ambiental Barcelona+sostenible (molt pràctiques i aptes per a tots els usuaris) </a:t>
            </a:r>
            <a:r>
              <a:rPr lang="ca-ES" sz="1400" dirty="0" smtClean="0">
                <a:hlinkClick r:id="rId2"/>
              </a:rPr>
              <a:t>http://www.ajsosteniblebcn.cat/ca/guies-d-educaci%C3%B3-ambiental_6767</a:t>
            </a:r>
            <a:r>
              <a:rPr lang="ca-ES" sz="1400" dirty="0" smtClean="0"/>
              <a:t>  </a:t>
            </a:r>
          </a:p>
          <a:p>
            <a:endParaRPr lang="ca-ES" sz="1400" dirty="0" smtClean="0"/>
          </a:p>
          <a:p>
            <a:r>
              <a:rPr lang="ca-ES" sz="1400" b="1" dirty="0" smtClean="0"/>
              <a:t>Guia de pràctiques correctes d'higiene per a l'aprofitament segur del menjar en els sectors de la restauració i comerç minorista </a:t>
            </a:r>
          </a:p>
          <a:p>
            <a:r>
              <a:rPr lang="ca-ES" sz="1400" dirty="0" smtClean="0">
                <a:hlinkClick r:id="rId3"/>
              </a:rPr>
              <a:t>http://www.gencat.cat/salut/acsa/html/ca/dir2967/doc35484.html</a:t>
            </a:r>
            <a:r>
              <a:rPr lang="ca-ES" sz="1400" dirty="0" smtClean="0"/>
              <a:t> </a:t>
            </a:r>
          </a:p>
          <a:p>
            <a:endParaRPr lang="ca-ES" sz="1400" dirty="0" smtClean="0"/>
          </a:p>
          <a:p>
            <a:r>
              <a:rPr lang="ca-ES" sz="1400" b="1" dirty="0" smtClean="0"/>
              <a:t>Guia per a la reducció del malbaratament alimentari en el sector d’hostaleria, restauració i càtering </a:t>
            </a:r>
          </a:p>
          <a:p>
            <a:r>
              <a:rPr lang="ca-ES" sz="1400" dirty="0" smtClean="0">
                <a:hlinkClick r:id="rId4"/>
              </a:rPr>
              <a:t>http://issuu.com/oma_uab/docs/guia_alimentsuab_3</a:t>
            </a:r>
            <a:r>
              <a:rPr lang="ca-ES" sz="1400" dirty="0" smtClean="0"/>
              <a:t> </a:t>
            </a:r>
          </a:p>
          <a:p>
            <a:endParaRPr lang="ca-ES" sz="1400" dirty="0" smtClean="0"/>
          </a:p>
          <a:p>
            <a:r>
              <a:rPr lang="ca-ES" sz="1400" b="1" dirty="0" smtClean="0"/>
              <a:t>Agenda de la construcció sostenible (vídeos sobre bones pràctiques i catàleg de materials, útil en fase de renovació de locals) </a:t>
            </a:r>
          </a:p>
          <a:p>
            <a:r>
              <a:rPr lang="ca-ES" sz="1400" dirty="0" smtClean="0">
                <a:hlinkClick r:id="rId5"/>
              </a:rPr>
              <a:t>http://www.csostenible.net/index.php/es</a:t>
            </a:r>
            <a:r>
              <a:rPr lang="ca-ES" sz="1400" dirty="0" smtClean="0"/>
              <a:t> </a:t>
            </a:r>
          </a:p>
          <a:p>
            <a:endParaRPr lang="es-ES" sz="1400" dirty="0" smtClean="0"/>
          </a:p>
          <a:p>
            <a:r>
              <a:rPr lang="ca-ES" sz="1400" b="1" dirty="0" smtClean="0"/>
              <a:t>Consell Català de la Producció Agrària Ecològica </a:t>
            </a:r>
          </a:p>
          <a:p>
            <a:r>
              <a:rPr lang="ca-ES" sz="1400" dirty="0" smtClean="0">
                <a:hlinkClick r:id="rId6"/>
              </a:rPr>
              <a:t>http://www.ccpae.org/</a:t>
            </a:r>
            <a:r>
              <a:rPr lang="ca-ES" sz="1400" dirty="0" smtClean="0"/>
              <a:t> </a:t>
            </a:r>
          </a:p>
          <a:p>
            <a:endParaRPr lang="es-ES_tradnl" sz="1400" dirty="0" smtClean="0"/>
          </a:p>
          <a:p>
            <a:endParaRPr lang="ca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23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Dubtes, comentaris, més informació...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Public\Documents\Documents\PROJECTES\GREEN BIZ BARCELONA\Logotips Green BIZ\LOG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3955430" cy="395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3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0" name="QuadreDeText 12"/>
          <p:cNvSpPr txBox="1">
            <a:spLocks noChangeArrowheads="1"/>
          </p:cNvSpPr>
          <p:nvPr/>
        </p:nvSpPr>
        <p:spPr bwMode="auto">
          <a:xfrm>
            <a:off x="971600" y="1916832"/>
            <a:ext cx="78049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/>
              <a:t>Com et dius? </a:t>
            </a:r>
          </a:p>
          <a:p>
            <a:pPr>
              <a:lnSpc>
                <a:spcPts val="2400"/>
              </a:lnSpc>
            </a:pPr>
            <a:endParaRPr lang="ca-ES" sz="2000" b="1" dirty="0" smtClean="0"/>
          </a:p>
          <a:p>
            <a:pPr>
              <a:lnSpc>
                <a:spcPts val="2400"/>
              </a:lnSpc>
            </a:pPr>
            <a:r>
              <a:rPr lang="ca-ES" sz="2000" b="1" dirty="0" smtClean="0"/>
              <a:t>Quin tipus de comerç gestiones?</a:t>
            </a:r>
          </a:p>
          <a:p>
            <a:pPr>
              <a:lnSpc>
                <a:spcPts val="2400"/>
              </a:lnSpc>
            </a:pPr>
            <a:r>
              <a:rPr lang="ca-ES" sz="2000" b="1" dirty="0" smtClean="0"/>
              <a:t> </a:t>
            </a:r>
          </a:p>
          <a:p>
            <a:pPr>
              <a:lnSpc>
                <a:spcPts val="2400"/>
              </a:lnSpc>
            </a:pPr>
            <a:r>
              <a:rPr lang="ca-ES" sz="2000" b="1" dirty="0" smtClean="0"/>
              <a:t>Perquè has vingut a aquest taller?</a:t>
            </a:r>
          </a:p>
          <a:p>
            <a:pPr>
              <a:lnSpc>
                <a:spcPts val="2400"/>
              </a:lnSpc>
            </a:pPr>
            <a:endParaRPr lang="ca-ES" sz="2000" b="1" noProof="1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Ens coneixem abans de començar?</a:t>
            </a:r>
            <a:endParaRPr lang="ca-ES" sz="30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4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92" y="1124744"/>
            <a:ext cx="5113337" cy="5762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a-ES" sz="3000" b="1" kern="0" dirty="0">
                <a:solidFill>
                  <a:srgbClr val="CC0000"/>
                </a:solidFill>
                <a:latin typeface="Arial" pitchFamily="34" charset="0"/>
                <a:ea typeface="+mj-ea"/>
                <a:cs typeface="Arial" pitchFamily="34" charset="0"/>
              </a:rPr>
              <a:t>Objectius </a:t>
            </a: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ea typeface="+mj-ea"/>
                <a:cs typeface="Arial" pitchFamily="34" charset="0"/>
              </a:rPr>
              <a:t>de la formació...</a:t>
            </a:r>
            <a:endParaRPr lang="ca-ES" sz="3000" b="1" kern="0" dirty="0"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41 CuadroTexto"/>
          <p:cNvSpPr txBox="1">
            <a:spLocks noChangeArrowheads="1"/>
          </p:cNvSpPr>
          <p:nvPr/>
        </p:nvSpPr>
        <p:spPr bwMode="auto">
          <a:xfrm>
            <a:off x="971600" y="1916832"/>
            <a:ext cx="74888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000" b="1" dirty="0"/>
              <a:t>Donar a conèixer bones pràctiques de gestió ambiental </a:t>
            </a:r>
            <a:endParaRPr lang="ca-ES" sz="2000" b="1" dirty="0" smtClean="0"/>
          </a:p>
          <a:p>
            <a:endParaRPr lang="ca-ES" sz="2000" b="1" dirty="0" smtClean="0"/>
          </a:p>
          <a:p>
            <a:r>
              <a:rPr lang="ca-ES" sz="2000" b="1" dirty="0" smtClean="0"/>
              <a:t>Com </a:t>
            </a:r>
            <a:r>
              <a:rPr lang="ca-ES" sz="2000" b="1" dirty="0"/>
              <a:t>es poden aplicar </a:t>
            </a:r>
            <a:r>
              <a:rPr lang="ca-ES" sz="2000" b="1" dirty="0" smtClean="0"/>
              <a:t>aquestes eines a qualsevol activitat</a:t>
            </a:r>
          </a:p>
          <a:p>
            <a:endParaRPr lang="es-ES_tradnl" sz="2000" b="1" dirty="0" smtClean="0"/>
          </a:p>
          <a:p>
            <a:r>
              <a:rPr lang="ca-ES" sz="2000" b="1" dirty="0" smtClean="0"/>
              <a:t>Estimular intercanviar experiències entre els participants</a:t>
            </a:r>
          </a:p>
          <a:p>
            <a:endParaRPr lang="es-ES_tradnl" sz="2000" b="1" dirty="0" smtClean="0"/>
          </a:p>
          <a:p>
            <a:r>
              <a:rPr lang="ca-ES" sz="2000" b="1" dirty="0" smtClean="0"/>
              <a:t>Demostrar que en qualsevol comerç es poden incloure criteris ambientals, ser més eficient i fins i tot... tenir èxit!</a:t>
            </a:r>
          </a:p>
          <a:p>
            <a:endParaRPr lang="ca-ES" sz="2000" dirty="0" smtClean="0"/>
          </a:p>
          <a:p>
            <a:endParaRPr lang="ca-ES" sz="2000" b="1" dirty="0" smtClean="0"/>
          </a:p>
          <a:p>
            <a:endParaRPr lang="ca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5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92" y="836712"/>
            <a:ext cx="7704856" cy="5762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a-ES" sz="28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Aquesta gestió ens ajuda a estalviar recursos econòmics i tenir millor imatge</a:t>
            </a:r>
          </a:p>
          <a:p>
            <a:pPr>
              <a:defRPr/>
            </a:pPr>
            <a:endParaRPr lang="ca-ES" sz="3000" b="1" kern="0" dirty="0"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71600" y="1988840"/>
            <a:ext cx="7672366" cy="3477875"/>
          </a:xfrm>
          <a:prstGeom prst="rect">
            <a:avLst/>
          </a:prstGeom>
          <a:noFill/>
          <a:ln w="9525" algn="ctr">
            <a:noFill/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a-ES" sz="2000" b="1" dirty="0" smtClean="0"/>
              <a:t>Estalviem en l’energia</a:t>
            </a:r>
            <a:r>
              <a:rPr lang="ca-ES" sz="2000" b="1" dirty="0"/>
              <a:t>, l’aigua i reduïm </a:t>
            </a:r>
            <a:r>
              <a:rPr lang="ca-ES" sz="2000" b="1" dirty="0" smtClean="0"/>
              <a:t>residus.</a:t>
            </a:r>
          </a:p>
          <a:p>
            <a:pPr algn="just"/>
            <a:endParaRPr lang="ca-ES" sz="2000" b="1" dirty="0" smtClean="0"/>
          </a:p>
          <a:p>
            <a:pPr algn="just"/>
            <a:r>
              <a:rPr lang="ca-ES" sz="2000" b="1" dirty="0" smtClean="0"/>
              <a:t>Ens ajuda a garantir el compliment de la legislació ambiental.</a:t>
            </a:r>
          </a:p>
          <a:p>
            <a:pPr algn="just"/>
            <a:endParaRPr lang="ca-ES" sz="2000" b="1" dirty="0" smtClean="0"/>
          </a:p>
          <a:p>
            <a:pPr algn="just"/>
            <a:r>
              <a:rPr lang="ca-ES" sz="2000" b="1" dirty="0" smtClean="0"/>
              <a:t>Millorem la nostra imatge de cara al client i el reconeixement del mercat.</a:t>
            </a:r>
          </a:p>
          <a:p>
            <a:pPr algn="just"/>
            <a:endParaRPr lang="ca-ES" sz="2000" b="1" dirty="0" smtClean="0"/>
          </a:p>
          <a:p>
            <a:pPr algn="just"/>
            <a:r>
              <a:rPr lang="ca-ES" sz="2000" b="1" dirty="0" smtClean="0"/>
              <a:t>Millorem el control de la gestió del nostre comerç i modernitzem la forma de fer del nostre dia a dia.</a:t>
            </a:r>
          </a:p>
          <a:p>
            <a:pPr algn="just"/>
            <a:endParaRPr lang="es-ES_tradnl" sz="2000" b="1" dirty="0" smtClean="0"/>
          </a:p>
          <a:p>
            <a:pPr algn="just"/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6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Avui treballem tots…</a:t>
            </a: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928689" y="2060575"/>
            <a:ext cx="4506913" cy="3856038"/>
            <a:chOff x="812" y="1570"/>
            <a:chExt cx="2839" cy="2429"/>
          </a:xfrm>
        </p:grpSpPr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812" y="1570"/>
              <a:ext cx="2839" cy="1263"/>
              <a:chOff x="812" y="1570"/>
              <a:chExt cx="2839" cy="1263"/>
            </a:xfrm>
          </p:grpSpPr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1247" y="1570"/>
                <a:ext cx="635" cy="5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s-ES" sz="4000" b="1" dirty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812" y="2387"/>
                <a:ext cx="1769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ca-ES" sz="2000" b="1" dirty="0" smtClean="0">
                    <a:latin typeface="Arial" pitchFamily="34" charset="0"/>
                    <a:cs typeface="Arial" pitchFamily="34" charset="0"/>
                  </a:rPr>
                  <a:t>Fem un “</a:t>
                </a:r>
                <a:r>
                  <a:rPr lang="ca-ES" sz="2000" b="1" dirty="0" err="1" smtClean="0">
                    <a:latin typeface="Arial" pitchFamily="34" charset="0"/>
                    <a:cs typeface="Arial" pitchFamily="34" charset="0"/>
                  </a:rPr>
                  <a:t>Ecomapa</a:t>
                </a:r>
                <a:r>
                  <a:rPr lang="ca-ES" sz="2000" b="1" dirty="0" smtClean="0">
                    <a:latin typeface="Arial" pitchFamily="34" charset="0"/>
                    <a:cs typeface="Arial" pitchFamily="34" charset="0"/>
                  </a:rPr>
                  <a:t>” entre tots</a:t>
                </a:r>
                <a:endParaRPr lang="ca-E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 flipV="1">
                <a:off x="1973" y="1888"/>
                <a:ext cx="167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1111" y="2931"/>
              <a:ext cx="953" cy="1068"/>
              <a:chOff x="1111" y="2931"/>
              <a:chExt cx="953" cy="1068"/>
            </a:xfrm>
          </p:grpSpPr>
          <p:pic>
            <p:nvPicPr>
              <p:cNvPr id="26" name="Picture 22" descr="ANd9GcT33ANyFF-d3D7DmAWqMQAH5Z1NRVaddHLdEs4BHpNBFjTKJHav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02" y="2931"/>
                <a:ext cx="726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1111" y="3747"/>
                <a:ext cx="95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ca-ES" sz="2000" b="1" dirty="0" smtClean="0">
                    <a:latin typeface="Arial" pitchFamily="34" charset="0"/>
                    <a:cs typeface="Arial" pitchFamily="34" charset="0"/>
                  </a:rPr>
                  <a:t>45’ </a:t>
                </a:r>
                <a:r>
                  <a:rPr lang="ca-ES" sz="2000" b="1" dirty="0">
                    <a:latin typeface="Arial" pitchFamily="34" charset="0"/>
                    <a:cs typeface="Arial" pitchFamily="34" charset="0"/>
                  </a:rPr>
                  <a:t>aprox.</a:t>
                </a:r>
              </a:p>
            </p:txBody>
          </p:sp>
        </p:grp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4715201" y="2060575"/>
            <a:ext cx="3527832" cy="3856038"/>
            <a:chOff x="3205" y="1615"/>
            <a:chExt cx="1844" cy="2429"/>
          </a:xfrm>
          <a:solidFill>
            <a:schemeClr val="tx1"/>
          </a:solidFill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3205" y="1615"/>
              <a:ext cx="1844" cy="1263"/>
              <a:chOff x="3205" y="1615"/>
              <a:chExt cx="1844" cy="1263"/>
            </a:xfrm>
            <a:grpFill/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3770" y="1615"/>
                <a:ext cx="527" cy="58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s-ES" sz="4000" b="1" dirty="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auto">
              <a:xfrm>
                <a:off x="3205" y="2432"/>
                <a:ext cx="1844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ca-ES" sz="2000" b="1" dirty="0" smtClean="0">
                    <a:latin typeface="Arial" pitchFamily="34" charset="0"/>
                    <a:cs typeface="Arial" pitchFamily="34" charset="0"/>
                  </a:rPr>
                  <a:t>Us expliquem</a:t>
                </a:r>
                <a:r>
                  <a:rPr lang="ca-E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a-ES" sz="2000" b="1" dirty="0" smtClean="0">
                    <a:latin typeface="Arial" pitchFamily="34" charset="0"/>
                    <a:cs typeface="Arial" pitchFamily="34" charset="0"/>
                  </a:rPr>
                  <a:t>dues eines de treball  </a:t>
                </a:r>
                <a:endParaRPr lang="ca-E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4372" y="1933"/>
                <a:ext cx="509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33" name="Group 25"/>
            <p:cNvGrpSpPr>
              <a:grpSpLocks/>
            </p:cNvGrpSpPr>
            <p:nvPr/>
          </p:nvGrpSpPr>
          <p:grpSpPr bwMode="auto">
            <a:xfrm>
              <a:off x="3582" y="2931"/>
              <a:ext cx="1054" cy="1113"/>
              <a:chOff x="1677" y="2931"/>
              <a:chExt cx="1054" cy="1113"/>
            </a:xfrm>
            <a:grpFill/>
          </p:grpSpPr>
          <p:pic>
            <p:nvPicPr>
              <p:cNvPr id="34" name="Picture 26" descr="ANd9GcT33ANyFF-d3D7DmAWqMQAH5Z1NRVaddHLdEs4BHpNBFjTKJHav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03" y="2931"/>
                <a:ext cx="598" cy="6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Text Box 27"/>
              <p:cNvSpPr txBox="1">
                <a:spLocks noChangeArrowheads="1"/>
              </p:cNvSpPr>
              <p:nvPr/>
            </p:nvSpPr>
            <p:spPr bwMode="auto">
              <a:xfrm>
                <a:off x="1677" y="3792"/>
                <a:ext cx="105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ca-ES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ca-ES" sz="2000" b="1" dirty="0" smtClean="0">
                    <a:latin typeface="Arial" pitchFamily="34" charset="0"/>
                    <a:cs typeface="Arial" pitchFamily="34" charset="0"/>
                  </a:rPr>
                  <a:t>20</a:t>
                </a:r>
                <a:r>
                  <a:rPr lang="ca-ES" sz="2000" b="1" dirty="0">
                    <a:latin typeface="Arial" pitchFamily="34" charset="0"/>
                    <a:cs typeface="Arial" pitchFamily="34" charset="0"/>
                  </a:rPr>
                  <a:t>’ aprox.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7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Avui treballem tots…</a:t>
            </a: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971552" y="2060575"/>
            <a:ext cx="4895851" cy="3929063"/>
            <a:chOff x="839" y="1570"/>
            <a:chExt cx="3084" cy="2475"/>
          </a:xfrm>
        </p:grpSpPr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839" y="1570"/>
              <a:ext cx="3084" cy="1263"/>
              <a:chOff x="839" y="1570"/>
              <a:chExt cx="3084" cy="1263"/>
            </a:xfrm>
          </p:grpSpPr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1247" y="1570"/>
                <a:ext cx="635" cy="5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s-ES" sz="4000" b="1" dirty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839" y="2387"/>
                <a:ext cx="1769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ca-ES" sz="2000" b="1" dirty="0" smtClean="0">
                    <a:latin typeface="Arial" pitchFamily="34" charset="0"/>
                    <a:cs typeface="Arial" pitchFamily="34" charset="0"/>
                  </a:rPr>
                  <a:t>Fem servir l’eina als ordinadors</a:t>
                </a:r>
                <a:endParaRPr lang="ca-E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 flipV="1">
                <a:off x="1973" y="1888"/>
                <a:ext cx="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1111" y="2976"/>
              <a:ext cx="953" cy="1069"/>
              <a:chOff x="1111" y="2976"/>
              <a:chExt cx="953" cy="1069"/>
            </a:xfrm>
          </p:grpSpPr>
          <p:pic>
            <p:nvPicPr>
              <p:cNvPr id="26" name="Picture 22" descr="ANd9GcT33ANyFF-d3D7DmAWqMQAH5Z1NRVaddHLdEs4BHpNBFjTKJHav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02" y="2976"/>
                <a:ext cx="726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1111" y="3793"/>
                <a:ext cx="95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ca-ES" sz="2000" b="1" dirty="0" smtClean="0">
                    <a:latin typeface="Arial" pitchFamily="34" charset="0"/>
                    <a:cs typeface="Arial" pitchFamily="34" charset="0"/>
                  </a:rPr>
                  <a:t>60’ </a:t>
                </a:r>
                <a:r>
                  <a:rPr lang="ca-ES" sz="2000" b="1" dirty="0">
                    <a:latin typeface="Arial" pitchFamily="34" charset="0"/>
                    <a:cs typeface="Arial" pitchFamily="34" charset="0"/>
                  </a:rPr>
                  <a:t>aprox.</a:t>
                </a:r>
              </a:p>
            </p:txBody>
          </p:sp>
        </p:grp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5004085" y="2060576"/>
            <a:ext cx="3527832" cy="3929064"/>
            <a:chOff x="3356" y="1615"/>
            <a:chExt cx="1844" cy="2475"/>
          </a:xfrm>
          <a:solidFill>
            <a:schemeClr val="tx1"/>
          </a:solidFill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3356" y="1615"/>
              <a:ext cx="1844" cy="1159"/>
              <a:chOff x="3356" y="1615"/>
              <a:chExt cx="1844" cy="1159"/>
            </a:xfrm>
            <a:grpFill/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3958" y="1615"/>
                <a:ext cx="527" cy="59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s-ES" sz="4000" b="1" dirty="0">
                    <a:solidFill>
                      <a:schemeClr val="bg1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auto">
              <a:xfrm>
                <a:off x="3356" y="2522"/>
                <a:ext cx="184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ca-ES" sz="2000" b="1" dirty="0" smtClean="0">
                    <a:latin typeface="Arial" pitchFamily="34" charset="0"/>
                    <a:cs typeface="Arial" pitchFamily="34" charset="0"/>
                  </a:rPr>
                  <a:t>Altres materials i dubtes </a:t>
                </a:r>
                <a:endParaRPr lang="ca-E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" name="Group 25"/>
            <p:cNvGrpSpPr>
              <a:grpSpLocks/>
            </p:cNvGrpSpPr>
            <p:nvPr/>
          </p:nvGrpSpPr>
          <p:grpSpPr bwMode="auto">
            <a:xfrm>
              <a:off x="3770" y="2976"/>
              <a:ext cx="1054" cy="1114"/>
              <a:chOff x="1865" y="2976"/>
              <a:chExt cx="1054" cy="1114"/>
            </a:xfrm>
            <a:grpFill/>
          </p:grpSpPr>
          <p:pic>
            <p:nvPicPr>
              <p:cNvPr id="34" name="Picture 26" descr="ANd9GcT33ANyFF-d3D7DmAWqMQAH5Z1NRVaddHLdEs4BHpNBFjTKJHav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53" y="2976"/>
                <a:ext cx="598" cy="6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Text Box 27"/>
              <p:cNvSpPr txBox="1">
                <a:spLocks noChangeArrowheads="1"/>
              </p:cNvSpPr>
              <p:nvPr/>
            </p:nvSpPr>
            <p:spPr bwMode="auto">
              <a:xfrm>
                <a:off x="1865" y="3838"/>
                <a:ext cx="105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ca-ES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ca-ES" sz="2000" b="1" dirty="0" smtClean="0">
                    <a:latin typeface="Arial" pitchFamily="34" charset="0"/>
                    <a:cs typeface="Arial" pitchFamily="34" charset="0"/>
                  </a:rPr>
                  <a:t>30’ </a:t>
                </a:r>
                <a:r>
                  <a:rPr lang="ca-ES" sz="2000" b="1" dirty="0">
                    <a:latin typeface="Arial" pitchFamily="34" charset="0"/>
                    <a:cs typeface="Arial" pitchFamily="34" charset="0"/>
                  </a:rPr>
                  <a:t>aprox.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8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Exemple d’activitat</a:t>
            </a:r>
            <a:r>
              <a:rPr lang="ca-ES" sz="3000" b="1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916832"/>
            <a:ext cx="90011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pie de página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dirty="0" err="1" smtClean="0"/>
              <a:t>bcn.cat</a:t>
            </a:r>
            <a:r>
              <a:rPr lang="ca-ES" dirty="0" smtClean="0"/>
              <a:t>/</a:t>
            </a:r>
            <a:r>
              <a:rPr lang="ca-ES" dirty="0" err="1" smtClean="0"/>
              <a:t>obertalfutur</a:t>
            </a:r>
            <a:endParaRPr lang="ca-E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26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80C346-646C-436F-A691-D38E87C23917}" type="slidenum">
              <a:rPr lang="es-ES" smtClean="0">
                <a:latin typeface="Arial" charset="0"/>
                <a:cs typeface="Arial" charset="0"/>
              </a:rPr>
              <a:pPr/>
              <a:t>9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8" name="7 CuadroTexto"/>
          <p:cNvSpPr txBox="1">
            <a:spLocks noChangeArrowheads="1"/>
          </p:cNvSpPr>
          <p:nvPr/>
        </p:nvSpPr>
        <p:spPr bwMode="auto">
          <a:xfrm>
            <a:off x="871538" y="357188"/>
            <a:ext cx="345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 dirty="0"/>
              <a:t>Obert al Futur </a:t>
            </a:r>
            <a:r>
              <a:rPr lang="ca-ES" sz="1200" dirty="0" smtClean="0"/>
              <a:t>2016: </a:t>
            </a:r>
            <a:r>
              <a:rPr lang="ca-ES" sz="1200" dirty="0" smtClean="0"/>
              <a:t>Taller Green BIZ Barcelona</a:t>
            </a:r>
            <a:endParaRPr lang="es-ES_tradnl" sz="1200" dirty="0"/>
          </a:p>
        </p:txBody>
      </p:sp>
      <p:sp>
        <p:nvSpPr>
          <p:cNvPr id="11271" name="1 Título"/>
          <p:cNvSpPr txBox="1">
            <a:spLocks/>
          </p:cNvSpPr>
          <p:nvPr/>
        </p:nvSpPr>
        <p:spPr bwMode="auto">
          <a:xfrm>
            <a:off x="899592" y="1196752"/>
            <a:ext cx="7777163" cy="5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Com es treballa un “</a:t>
            </a:r>
            <a:r>
              <a:rPr lang="ca-ES" sz="3000" b="1" kern="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Ecomapa</a:t>
            </a: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”? </a:t>
            </a:r>
          </a:p>
          <a:p>
            <a:pPr>
              <a:defRPr/>
            </a:pPr>
            <a:r>
              <a:rPr lang="ca-ES" sz="3000" b="1" kern="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3000" b="1" kern="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2800" b="1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auto">
          <a:xfrm>
            <a:off x="2411760" y="2420888"/>
            <a:ext cx="1873250" cy="7207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a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Aigua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2411760" y="3356992"/>
            <a:ext cx="1873250" cy="7207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a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Residus</a:t>
            </a:r>
          </a:p>
        </p:txBody>
      </p:sp>
      <p:sp>
        <p:nvSpPr>
          <p:cNvPr id="12" name="AutoShape 48"/>
          <p:cNvSpPr>
            <a:spLocks noChangeArrowheads="1"/>
          </p:cNvSpPr>
          <p:nvPr/>
        </p:nvSpPr>
        <p:spPr bwMode="auto">
          <a:xfrm>
            <a:off x="2411760" y="4293096"/>
            <a:ext cx="1873250" cy="7207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a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Energia</a:t>
            </a:r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4716016" y="4293096"/>
            <a:ext cx="2016125" cy="7207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a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Altres</a:t>
            </a:r>
          </a:p>
        </p:txBody>
      </p:sp>
      <p:sp>
        <p:nvSpPr>
          <p:cNvPr id="14" name="AutoShape 50"/>
          <p:cNvSpPr>
            <a:spLocks noChangeArrowheads="1"/>
          </p:cNvSpPr>
          <p:nvPr/>
        </p:nvSpPr>
        <p:spPr bwMode="auto">
          <a:xfrm>
            <a:off x="4644008" y="3356992"/>
            <a:ext cx="2088232" cy="7207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a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Emissions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4644008" y="2420888"/>
            <a:ext cx="2016224" cy="7207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a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RPORATIVA 2013_DEF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CORPORATIVA 2013_DEF</Template>
  <TotalTime>334</TotalTime>
  <Words>1047</Words>
  <Application>Microsoft Office PowerPoint</Application>
  <PresentationFormat>Presentación en pantalla (4:3)</PresentationFormat>
  <Paragraphs>223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PLANTILLA CORPORATIVA 2013_DEF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Ajuntament de Barcelona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laia.peiron</dc:creator>
  <cp:lastModifiedBy>Club EMAS</cp:lastModifiedBy>
  <cp:revision>45</cp:revision>
  <dcterms:created xsi:type="dcterms:W3CDTF">2014-10-30T17:58:03Z</dcterms:created>
  <dcterms:modified xsi:type="dcterms:W3CDTF">2016-02-25T14:41:45Z</dcterms:modified>
</cp:coreProperties>
</file>